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8" r:id="rId3"/>
    <p:sldId id="269" r:id="rId4"/>
    <p:sldId id="274" r:id="rId5"/>
    <p:sldId id="270" r:id="rId6"/>
    <p:sldId id="271" r:id="rId7"/>
    <p:sldId id="275" r:id="rId8"/>
    <p:sldId id="279" r:id="rId9"/>
    <p:sldId id="272" r:id="rId10"/>
    <p:sldId id="273" r:id="rId11"/>
    <p:sldId id="276" r:id="rId12"/>
    <p:sldId id="278" r:id="rId13"/>
    <p:sldId id="27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65" autoAdjust="0"/>
    <p:restoredTop sz="94660"/>
  </p:normalViewPr>
  <p:slideViewPr>
    <p:cSldViewPr snapToObjects="1">
      <p:cViewPr varScale="1">
        <p:scale>
          <a:sx n="79" d="100"/>
          <a:sy n="79" d="100"/>
        </p:scale>
        <p:origin x="2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30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0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64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74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28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86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06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16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844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09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pPr/>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pPr/>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pPr/>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pPr/>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pPr/>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E27A6-E174-3146-9F45-1CAECC0113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79C7-4C92-CE43-BE8B-9A107C965E73}" type="datetimeFigureOut">
              <a:rPr lang="en-US" smtClean="0"/>
              <a:pPr/>
              <a:t>6/1/2017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E27A6-E174-3146-9F45-1CAECC0113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79C7-4C92-CE43-BE8B-9A107C965E73}" type="datetimeFigureOut">
              <a:rPr lang="en-US" smtClean="0">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621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302" t="11112" r="22146" b="43332"/>
          <a:stretch/>
        </p:blipFill>
        <p:spPr>
          <a:xfrm>
            <a:off x="1981200" y="762000"/>
            <a:ext cx="5105400" cy="3124200"/>
          </a:xfrm>
          <a:prstGeom prst="rect">
            <a:avLst/>
          </a:prstGeom>
        </p:spPr>
      </p:pic>
      <p:sp>
        <p:nvSpPr>
          <p:cNvPr id="4" name="TextBox 3"/>
          <p:cNvSpPr txBox="1"/>
          <p:nvPr/>
        </p:nvSpPr>
        <p:spPr>
          <a:xfrm>
            <a:off x="1535119" y="3798983"/>
            <a:ext cx="6073779" cy="954107"/>
          </a:xfrm>
          <a:prstGeom prst="rect">
            <a:avLst/>
          </a:prstGeom>
          <a:noFill/>
        </p:spPr>
        <p:txBody>
          <a:bodyPr wrap="none" rtlCol="0">
            <a:spAutoFit/>
          </a:bodyPr>
          <a:lstStyle/>
          <a:p>
            <a:pPr algn="ctr"/>
            <a:r>
              <a:rPr lang="en-US" sz="2400" dirty="0" smtClean="0">
                <a:solidFill>
                  <a:schemeClr val="bg1"/>
                </a:solidFill>
              </a:rPr>
              <a:t>Welcome &amp; Setting the Stage, Keynote, Plenary</a:t>
            </a:r>
          </a:p>
          <a:p>
            <a:pPr algn="ctr"/>
            <a:r>
              <a:rPr lang="en-US" sz="1600" dirty="0" smtClean="0">
                <a:solidFill>
                  <a:schemeClr val="bg1"/>
                </a:solidFill>
              </a:rPr>
              <a:t>June 6</a:t>
            </a:r>
          </a:p>
          <a:p>
            <a:pPr algn="ctr"/>
            <a:r>
              <a:rPr lang="en-US" sz="1600" dirty="0" smtClean="0">
                <a:solidFill>
                  <a:schemeClr val="bg1"/>
                </a:solidFill>
              </a:rPr>
              <a:t>Hosted by Sidley Austin LLP</a:t>
            </a:r>
            <a:endParaRPr lang="en-US" sz="1600" dirty="0">
              <a:solidFill>
                <a:schemeClr val="bg1"/>
              </a:solidFill>
            </a:endParaRPr>
          </a:p>
        </p:txBody>
      </p:sp>
    </p:spTree>
    <p:extLst>
      <p:ext uri="{BB962C8B-B14F-4D97-AF65-F5344CB8AC3E}">
        <p14:creationId xmlns:p14="http://schemas.microsoft.com/office/powerpoint/2010/main" val="3792648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solidFill>
                  <a:schemeClr val="bg1"/>
                </a:solidFill>
              </a:rPr>
              <a:t>Plenary: Widening the Lens: Criminalization of  Homelessness and </a:t>
            </a:r>
            <a:r>
              <a:rPr lang="en-US" sz="3200" b="1" dirty="0" err="1">
                <a:solidFill>
                  <a:schemeClr val="bg1"/>
                </a:solidFill>
              </a:rPr>
              <a:t>Intersectionality</a:t>
            </a:r>
            <a:r>
              <a:rPr lang="en-US" sz="3200" b="1" dirty="0">
                <a:solidFill>
                  <a:schemeClr val="bg1"/>
                </a:solidFill>
              </a:rPr>
              <a:t> </a:t>
            </a:r>
            <a:endParaRPr lang="en-US" sz="3200" dirty="0">
              <a:solidFill>
                <a:schemeClr val="bg1"/>
              </a:solidFill>
            </a:endParaRPr>
          </a:p>
        </p:txBody>
      </p:sp>
      <p:sp>
        <p:nvSpPr>
          <p:cNvPr id="9" name="Content Placeholder 8"/>
          <p:cNvSpPr>
            <a:spLocks noGrp="1"/>
          </p:cNvSpPr>
          <p:nvPr>
            <p:ph idx="1"/>
          </p:nvPr>
        </p:nvSpPr>
        <p:spPr>
          <a:xfrm>
            <a:off x="457200" y="1600201"/>
            <a:ext cx="8001000" cy="2971800"/>
          </a:xfrm>
          <a:solidFill>
            <a:srgbClr val="187487"/>
          </a:solidFill>
        </p:spPr>
        <p:txBody>
          <a:bodyPr>
            <a:normAutofit/>
          </a:bodyPr>
          <a:lstStyle/>
          <a:p>
            <a:pPr marL="0" indent="0">
              <a:buNone/>
            </a:pPr>
            <a:r>
              <a:rPr lang="en-US" sz="2000" b="1" dirty="0">
                <a:solidFill>
                  <a:schemeClr val="bg1"/>
                </a:solidFill>
              </a:rPr>
              <a:t>Moderator:</a:t>
            </a:r>
            <a:r>
              <a:rPr lang="en-US" sz="2000" dirty="0">
                <a:solidFill>
                  <a:schemeClr val="bg1"/>
                </a:solidFill>
              </a:rPr>
              <a:t> </a:t>
            </a:r>
            <a:endParaRPr lang="en-US" sz="2000" dirty="0" smtClean="0">
              <a:solidFill>
                <a:schemeClr val="bg1"/>
              </a:solidFill>
            </a:endParaRPr>
          </a:p>
          <a:p>
            <a:r>
              <a:rPr lang="en-US" sz="2000" dirty="0" smtClean="0">
                <a:solidFill>
                  <a:schemeClr val="bg1"/>
                </a:solidFill>
              </a:rPr>
              <a:t>Tristia </a:t>
            </a:r>
            <a:r>
              <a:rPr lang="en-US" sz="2000" dirty="0">
                <a:solidFill>
                  <a:schemeClr val="bg1"/>
                </a:solidFill>
              </a:rPr>
              <a:t>Bauman, National Law Center on Homelessness &amp; Poverty</a:t>
            </a:r>
          </a:p>
          <a:p>
            <a:pPr marL="0" indent="0">
              <a:buNone/>
            </a:pPr>
            <a:r>
              <a:rPr lang="en-US" sz="2000" b="1" dirty="0">
                <a:solidFill>
                  <a:schemeClr val="bg1"/>
                </a:solidFill>
              </a:rPr>
              <a:t>Panelists:</a:t>
            </a:r>
            <a:endParaRPr lang="en-US" sz="2000" dirty="0">
              <a:solidFill>
                <a:schemeClr val="bg1"/>
              </a:solidFill>
            </a:endParaRPr>
          </a:p>
          <a:p>
            <a:r>
              <a:rPr lang="en-US" sz="2000" dirty="0">
                <a:solidFill>
                  <a:schemeClr val="bg1"/>
                </a:solidFill>
              </a:rPr>
              <a:t>Janae </a:t>
            </a:r>
            <a:r>
              <a:rPr lang="en-US" sz="2000" dirty="0" err="1">
                <a:solidFill>
                  <a:schemeClr val="bg1"/>
                </a:solidFill>
              </a:rPr>
              <a:t>Bonsu</a:t>
            </a:r>
            <a:r>
              <a:rPr lang="en-US" sz="2000" dirty="0">
                <a:solidFill>
                  <a:schemeClr val="bg1"/>
                </a:solidFill>
              </a:rPr>
              <a:t>, Black Youth Project 100 </a:t>
            </a:r>
          </a:p>
          <a:p>
            <a:r>
              <a:rPr lang="en-US" sz="2000" dirty="0">
                <a:solidFill>
                  <a:schemeClr val="bg1"/>
                </a:solidFill>
              </a:rPr>
              <a:t>Marc </a:t>
            </a:r>
            <a:r>
              <a:rPr lang="en-US" sz="2000" dirty="0" err="1">
                <a:solidFill>
                  <a:schemeClr val="bg1"/>
                </a:solidFill>
              </a:rPr>
              <a:t>Dones</a:t>
            </a:r>
            <a:r>
              <a:rPr lang="en-US" sz="2000" dirty="0">
                <a:solidFill>
                  <a:schemeClr val="bg1"/>
                </a:solidFill>
              </a:rPr>
              <a:t>, Center for Social Innovation</a:t>
            </a:r>
          </a:p>
          <a:p>
            <a:r>
              <a:rPr lang="en-US" sz="2000" dirty="0">
                <a:solidFill>
                  <a:schemeClr val="bg1"/>
                </a:solidFill>
              </a:rPr>
              <a:t>Meghan Maury, National LGBTQ Task Force</a:t>
            </a:r>
          </a:p>
          <a:p>
            <a:r>
              <a:rPr lang="en-US" sz="2000" dirty="0">
                <a:solidFill>
                  <a:schemeClr val="bg1"/>
                </a:solidFill>
              </a:rPr>
              <a:t>Ann </a:t>
            </a:r>
            <a:r>
              <a:rPr lang="en-US" sz="2000" dirty="0" err="1">
                <a:solidFill>
                  <a:schemeClr val="bg1"/>
                </a:solidFill>
              </a:rPr>
              <a:t>Menasche</a:t>
            </a:r>
            <a:r>
              <a:rPr lang="en-US" sz="2000" dirty="0">
                <a:solidFill>
                  <a:schemeClr val="bg1"/>
                </a:solidFill>
              </a:rPr>
              <a:t>, Disability Rights California</a:t>
            </a:r>
          </a:p>
          <a:p>
            <a:r>
              <a:rPr lang="en-US" sz="2000" dirty="0" err="1" smtClean="0">
                <a:solidFill>
                  <a:schemeClr val="bg1"/>
                </a:solidFill>
              </a:rPr>
              <a:t>Nahal</a:t>
            </a:r>
            <a:r>
              <a:rPr lang="en-US" sz="2000" dirty="0" smtClean="0">
                <a:solidFill>
                  <a:schemeClr val="bg1"/>
                </a:solidFill>
              </a:rPr>
              <a:t> </a:t>
            </a:r>
            <a:r>
              <a:rPr lang="en-US" sz="2000" dirty="0" err="1">
                <a:solidFill>
                  <a:schemeClr val="bg1"/>
                </a:solidFill>
              </a:rPr>
              <a:t>Zamani</a:t>
            </a:r>
            <a:r>
              <a:rPr lang="en-US" sz="2000" dirty="0">
                <a:solidFill>
                  <a:schemeClr val="bg1"/>
                </a:solidFill>
              </a:rPr>
              <a:t>, Center for Constitutional Rights</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083065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smtClean="0">
                <a:solidFill>
                  <a:schemeClr val="bg1"/>
                </a:solidFill>
              </a:rPr>
              <a:t>Breakouts I &amp; II</a:t>
            </a:r>
            <a:endParaRPr lang="en-US" sz="3200" dirty="0">
              <a:solidFill>
                <a:schemeClr val="bg1"/>
              </a:solidFill>
            </a:endParaRPr>
          </a:p>
        </p:txBody>
      </p:sp>
      <p:sp>
        <p:nvSpPr>
          <p:cNvPr id="9" name="Content Placeholder 8"/>
          <p:cNvSpPr>
            <a:spLocks noGrp="1"/>
          </p:cNvSpPr>
          <p:nvPr>
            <p:ph idx="1"/>
          </p:nvPr>
        </p:nvSpPr>
        <p:spPr>
          <a:xfrm>
            <a:off x="457200" y="1600201"/>
            <a:ext cx="8001000" cy="2971800"/>
          </a:xfrm>
          <a:solidFill>
            <a:srgbClr val="187487"/>
          </a:solidFill>
        </p:spPr>
        <p:txBody>
          <a:bodyPr>
            <a:normAutofit/>
          </a:bodyPr>
          <a:lstStyle/>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4188542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5636"/>
          <a:stretch/>
        </p:blipFill>
        <p:spPr>
          <a:xfrm>
            <a:off x="1464098" y="673102"/>
            <a:ext cx="6215804" cy="927098"/>
          </a:xfrm>
          <a:prstGeom prst="rect">
            <a:avLst/>
          </a:prstGeom>
        </p:spPr>
      </p:pic>
      <p:pic>
        <p:nvPicPr>
          <p:cNvPr id="2" name="Picture 1"/>
          <p:cNvPicPr>
            <a:picLocks noChangeAspect="1"/>
          </p:cNvPicPr>
          <p:nvPr/>
        </p:nvPicPr>
        <p:blipFill rotWithShape="1">
          <a:blip r:embed="rId4"/>
          <a:srcRect b="45092"/>
          <a:stretch/>
        </p:blipFill>
        <p:spPr>
          <a:xfrm>
            <a:off x="4451968" y="1600200"/>
            <a:ext cx="4054793" cy="3227425"/>
          </a:xfrm>
          <a:prstGeom prst="rect">
            <a:avLst/>
          </a:prstGeom>
        </p:spPr>
      </p:pic>
      <p:pic>
        <p:nvPicPr>
          <p:cNvPr id="4" name="Picture 3"/>
          <p:cNvPicPr>
            <a:picLocks noChangeAspect="1"/>
          </p:cNvPicPr>
          <p:nvPr/>
        </p:nvPicPr>
        <p:blipFill rotWithShape="1">
          <a:blip r:embed="rId5"/>
          <a:srcRect t="61401"/>
          <a:stretch/>
        </p:blipFill>
        <p:spPr>
          <a:xfrm>
            <a:off x="519254" y="1600199"/>
            <a:ext cx="3934762" cy="2200157"/>
          </a:xfrm>
          <a:prstGeom prst="rect">
            <a:avLst/>
          </a:prstGeom>
        </p:spPr>
      </p:pic>
    </p:spTree>
    <p:extLst>
      <p:ext uri="{BB962C8B-B14F-4D97-AF65-F5344CB8AC3E}">
        <p14:creationId xmlns:p14="http://schemas.microsoft.com/office/powerpoint/2010/main" val="98485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solidFill>
                  <a:schemeClr val="bg1"/>
                </a:solidFill>
              </a:rPr>
              <a:t>Welcome &amp; Setting the Stage</a:t>
            </a:r>
            <a:endParaRPr lang="en-US" sz="3200" dirty="0">
              <a:solidFill>
                <a:schemeClr val="bg1"/>
              </a:solidFill>
            </a:endParaRPr>
          </a:p>
        </p:txBody>
      </p:sp>
      <p:sp>
        <p:nvSpPr>
          <p:cNvPr id="9" name="Content Placeholder 8"/>
          <p:cNvSpPr>
            <a:spLocks noGrp="1"/>
          </p:cNvSpPr>
          <p:nvPr>
            <p:ph idx="1"/>
          </p:nvPr>
        </p:nvSpPr>
        <p:spPr/>
        <p:txBody>
          <a:bodyPr>
            <a:normAutofit/>
          </a:bodyPr>
          <a:lstStyle/>
          <a:p>
            <a:r>
              <a:rPr lang="en-US" sz="2000" dirty="0">
                <a:solidFill>
                  <a:schemeClr val="bg1"/>
                </a:solidFill>
              </a:rPr>
              <a:t>Edward </a:t>
            </a:r>
            <a:r>
              <a:rPr lang="en-US" sz="2000" dirty="0" err="1">
                <a:solidFill>
                  <a:schemeClr val="bg1"/>
                </a:solidFill>
              </a:rPr>
              <a:t>McNicholas</a:t>
            </a:r>
            <a:r>
              <a:rPr lang="en-US" sz="2000" dirty="0">
                <a:solidFill>
                  <a:schemeClr val="bg1"/>
                </a:solidFill>
              </a:rPr>
              <a:t>, Sidley Austin, National Law Center on Homelessness &amp; Poverty Board</a:t>
            </a:r>
          </a:p>
          <a:p>
            <a:r>
              <a:rPr lang="en-US" sz="2000" dirty="0">
                <a:solidFill>
                  <a:schemeClr val="bg1"/>
                </a:solidFill>
              </a:rPr>
              <a:t>Robert Warren, People for Fairness Coalition, National Law Center on Homelessness &amp; Poverty Board, Planning Committee Co-Chair </a:t>
            </a:r>
          </a:p>
          <a:p>
            <a:r>
              <a:rPr lang="en-US" sz="2000" dirty="0">
                <a:solidFill>
                  <a:schemeClr val="bg1"/>
                </a:solidFill>
              </a:rPr>
              <a:t>Maria Foscarinis, National Law Center on Homelessness &amp; Poverty</a:t>
            </a:r>
          </a:p>
          <a:p>
            <a:endParaRPr lang="en-US" sz="2000" dirty="0">
              <a:solidFill>
                <a:schemeClr val="bg1"/>
              </a:solidFill>
            </a:endParaRPr>
          </a:p>
        </p:txBody>
      </p:sp>
    </p:spTree>
    <p:extLst>
      <p:ext uri="{BB962C8B-B14F-4D97-AF65-F5344CB8AC3E}">
        <p14:creationId xmlns:p14="http://schemas.microsoft.com/office/powerpoint/2010/main" val="69736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077200" cy="1143000"/>
          </a:xfrm>
        </p:spPr>
        <p:txBody>
          <a:bodyPr>
            <a:normAutofit fontScale="90000"/>
          </a:bodyPr>
          <a:lstStyle/>
          <a:p>
            <a:r>
              <a:rPr lang="en-US" sz="3200" b="1" dirty="0">
                <a:solidFill>
                  <a:schemeClr val="bg1"/>
                </a:solidFill>
              </a:rPr>
              <a:t>Plenary: The election and what it means for our work and the Housing Not Handcuffs Campaign</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dirty="0">
                <a:solidFill>
                  <a:schemeClr val="bg1"/>
                </a:solidFill>
              </a:rPr>
              <a:t>Panelists will share their thoughts and answer questions on the impact of the new Administration and </a:t>
            </a:r>
            <a:r>
              <a:rPr lang="en-US" sz="2000" dirty="0" smtClean="0">
                <a:solidFill>
                  <a:schemeClr val="bg1"/>
                </a:solidFill>
              </a:rPr>
              <a:t>Congress on </a:t>
            </a:r>
            <a:r>
              <a:rPr lang="en-US" sz="2000" dirty="0">
                <a:solidFill>
                  <a:schemeClr val="bg1"/>
                </a:solidFill>
              </a:rPr>
              <a:t>housing, homelessness, and </a:t>
            </a:r>
            <a:r>
              <a:rPr lang="en-US" sz="2000" dirty="0" smtClean="0">
                <a:solidFill>
                  <a:schemeClr val="bg1"/>
                </a:solidFill>
              </a:rPr>
              <a:t>criminal justice </a:t>
            </a:r>
            <a:r>
              <a:rPr lang="en-US" sz="2000" dirty="0">
                <a:solidFill>
                  <a:schemeClr val="bg1"/>
                </a:solidFill>
              </a:rPr>
              <a:t>advocacy, and how we can best adjust our strategies to still </a:t>
            </a:r>
            <a:r>
              <a:rPr lang="en-US" sz="2000" dirty="0" smtClean="0">
                <a:solidFill>
                  <a:schemeClr val="bg1"/>
                </a:solidFill>
              </a:rPr>
              <a:t>make progress </a:t>
            </a:r>
            <a:r>
              <a:rPr lang="en-US" sz="2000" dirty="0">
                <a:solidFill>
                  <a:schemeClr val="bg1"/>
                </a:solidFill>
              </a:rPr>
              <a:t>with the national and local goals of the Housing Not </a:t>
            </a:r>
            <a:r>
              <a:rPr lang="en-US" sz="2000" dirty="0" smtClean="0">
                <a:solidFill>
                  <a:schemeClr val="bg1"/>
                </a:solidFill>
              </a:rPr>
              <a:t>Handcuffs Campaign</a:t>
            </a:r>
            <a:r>
              <a:rPr lang="en-US" sz="2000" dirty="0">
                <a:solidFill>
                  <a:schemeClr val="bg1"/>
                </a:solidFill>
              </a:rPr>
              <a:t>.</a:t>
            </a:r>
          </a:p>
        </p:txBody>
      </p:sp>
    </p:spTree>
    <p:extLst>
      <p:ext uri="{BB962C8B-B14F-4D97-AF65-F5344CB8AC3E}">
        <p14:creationId xmlns:p14="http://schemas.microsoft.com/office/powerpoint/2010/main" val="2450270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077200" cy="1143000"/>
          </a:xfrm>
        </p:spPr>
        <p:txBody>
          <a:bodyPr>
            <a:normAutofit fontScale="90000"/>
          </a:bodyPr>
          <a:lstStyle/>
          <a:p>
            <a:r>
              <a:rPr lang="en-US" sz="3200" b="1" dirty="0">
                <a:solidFill>
                  <a:schemeClr val="bg1"/>
                </a:solidFill>
              </a:rPr>
              <a:t>Plenary: The election and what it means for our work and the Housing Not Handcuffs Campaign</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b="1" dirty="0">
                <a:solidFill>
                  <a:schemeClr val="bg1"/>
                </a:solidFill>
              </a:rPr>
              <a:t>Moderator:</a:t>
            </a:r>
            <a:r>
              <a:rPr lang="en-US" sz="2000" dirty="0">
                <a:solidFill>
                  <a:schemeClr val="bg1"/>
                </a:solidFill>
              </a:rPr>
              <a:t> </a:t>
            </a:r>
            <a:endParaRPr lang="en-US" sz="2000" dirty="0" smtClean="0">
              <a:solidFill>
                <a:schemeClr val="bg1"/>
              </a:solidFill>
            </a:endParaRPr>
          </a:p>
          <a:p>
            <a:r>
              <a:rPr lang="en-US" sz="2000" dirty="0" smtClean="0">
                <a:solidFill>
                  <a:schemeClr val="bg1"/>
                </a:solidFill>
              </a:rPr>
              <a:t>Janet </a:t>
            </a:r>
            <a:r>
              <a:rPr lang="en-US" sz="2000" dirty="0">
                <a:solidFill>
                  <a:schemeClr val="bg1"/>
                </a:solidFill>
              </a:rPr>
              <a:t>Hostetler, National Law Center on Homelessness &amp; Poverty</a:t>
            </a:r>
          </a:p>
          <a:p>
            <a:pPr marL="0" indent="0">
              <a:buNone/>
            </a:pPr>
            <a:r>
              <a:rPr lang="en-US" sz="2000" b="1" dirty="0">
                <a:solidFill>
                  <a:schemeClr val="bg1"/>
                </a:solidFill>
              </a:rPr>
              <a:t>Panelists: </a:t>
            </a:r>
            <a:endParaRPr lang="en-US" sz="2000" dirty="0">
              <a:solidFill>
                <a:schemeClr val="bg1"/>
              </a:solidFill>
            </a:endParaRPr>
          </a:p>
          <a:p>
            <a:r>
              <a:rPr lang="en-US" sz="2000" dirty="0" err="1">
                <a:solidFill>
                  <a:schemeClr val="bg1"/>
                </a:solidFill>
              </a:rPr>
              <a:t>Chiraag</a:t>
            </a:r>
            <a:r>
              <a:rPr lang="en-US" sz="2000" dirty="0">
                <a:solidFill>
                  <a:schemeClr val="bg1"/>
                </a:solidFill>
              </a:rPr>
              <a:t> </a:t>
            </a:r>
            <a:r>
              <a:rPr lang="en-US" sz="2000" dirty="0" err="1">
                <a:solidFill>
                  <a:schemeClr val="bg1"/>
                </a:solidFill>
              </a:rPr>
              <a:t>Bains</a:t>
            </a:r>
            <a:r>
              <a:rPr lang="en-US" sz="2000" dirty="0">
                <a:solidFill>
                  <a:schemeClr val="bg1"/>
                </a:solidFill>
              </a:rPr>
              <a:t>, Harvard University Law School</a:t>
            </a:r>
          </a:p>
          <a:p>
            <a:r>
              <a:rPr lang="en-US" sz="2000" dirty="0">
                <a:solidFill>
                  <a:schemeClr val="bg1"/>
                </a:solidFill>
              </a:rPr>
              <a:t>Don Saunders, National Legal Aid &amp; Defender Association</a:t>
            </a:r>
          </a:p>
          <a:p>
            <a:r>
              <a:rPr lang="en-US" sz="2000" dirty="0" smtClean="0">
                <a:solidFill>
                  <a:schemeClr val="bg1"/>
                </a:solidFill>
              </a:rPr>
              <a:t>Diane </a:t>
            </a:r>
            <a:r>
              <a:rPr lang="en-US" sz="2000" dirty="0" err="1">
                <a:solidFill>
                  <a:schemeClr val="bg1"/>
                </a:solidFill>
              </a:rPr>
              <a:t>Yentel</a:t>
            </a:r>
            <a:r>
              <a:rPr lang="en-US" sz="2000" dirty="0">
                <a:solidFill>
                  <a:schemeClr val="bg1"/>
                </a:solidFill>
              </a:rPr>
              <a:t>, National Low Income Housing </a:t>
            </a:r>
            <a:r>
              <a:rPr lang="en-US" sz="2000" dirty="0" smtClean="0">
                <a:solidFill>
                  <a:schemeClr val="bg1"/>
                </a:solidFill>
              </a:rPr>
              <a:t>Coalition</a:t>
            </a:r>
            <a:endParaRPr lang="en-US" sz="2000" dirty="0">
              <a:solidFill>
                <a:schemeClr val="bg1"/>
              </a:solidFill>
            </a:endParaRPr>
          </a:p>
        </p:txBody>
      </p:sp>
    </p:spTree>
    <p:extLst>
      <p:ext uri="{BB962C8B-B14F-4D97-AF65-F5344CB8AC3E}">
        <p14:creationId xmlns:p14="http://schemas.microsoft.com/office/powerpoint/2010/main" val="130880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solidFill>
                  <a:schemeClr val="bg1"/>
                </a:solidFill>
              </a:rPr>
              <a:t>Plenary: Lessons from Recent Wins at the State and Local Level </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dirty="0">
                <a:solidFill>
                  <a:schemeClr val="bg1"/>
                </a:solidFill>
              </a:rPr>
              <a:t>Panelists will share recent victories and how they achieved them, including Indianapolis’ law requiring </a:t>
            </a:r>
            <a:r>
              <a:rPr lang="en-US" sz="2000" dirty="0" smtClean="0">
                <a:solidFill>
                  <a:schemeClr val="bg1"/>
                </a:solidFill>
              </a:rPr>
              <a:t>adequate housing </a:t>
            </a:r>
            <a:r>
              <a:rPr lang="en-US" sz="2000" dirty="0">
                <a:solidFill>
                  <a:schemeClr val="bg1"/>
                </a:solidFill>
              </a:rPr>
              <a:t>be provided prior to the eviction of a homeless encampment, Los Angeles’ approval of a new tax to </a:t>
            </a:r>
            <a:r>
              <a:rPr lang="en-US" sz="2000" dirty="0" smtClean="0">
                <a:solidFill>
                  <a:schemeClr val="bg1"/>
                </a:solidFill>
              </a:rPr>
              <a:t>fund affordable </a:t>
            </a:r>
            <a:r>
              <a:rPr lang="en-US" sz="2000" dirty="0">
                <a:solidFill>
                  <a:schemeClr val="bg1"/>
                </a:solidFill>
              </a:rPr>
              <a:t>housing, creative work going on across the country using smart data (and smart policies) to reduce </a:t>
            </a:r>
            <a:r>
              <a:rPr lang="en-US" sz="2000" dirty="0" smtClean="0">
                <a:solidFill>
                  <a:schemeClr val="bg1"/>
                </a:solidFill>
              </a:rPr>
              <a:t>the overuse </a:t>
            </a:r>
            <a:r>
              <a:rPr lang="en-US" sz="2000" dirty="0">
                <a:solidFill>
                  <a:schemeClr val="bg1"/>
                </a:solidFill>
              </a:rPr>
              <a:t>of criminal justice on chronically homeless persons, and victories in the courts fighting criminalization </a:t>
            </a:r>
            <a:r>
              <a:rPr lang="en-US" sz="2000" dirty="0" smtClean="0">
                <a:solidFill>
                  <a:schemeClr val="bg1"/>
                </a:solidFill>
              </a:rPr>
              <a:t>of homelessness</a:t>
            </a:r>
            <a:r>
              <a:rPr lang="en-US" sz="2000" dirty="0">
                <a:solidFill>
                  <a:schemeClr val="bg1"/>
                </a:solidFill>
              </a:rPr>
              <a:t>.</a:t>
            </a:r>
          </a:p>
        </p:txBody>
      </p:sp>
    </p:spTree>
    <p:extLst>
      <p:ext uri="{BB962C8B-B14F-4D97-AF65-F5344CB8AC3E}">
        <p14:creationId xmlns:p14="http://schemas.microsoft.com/office/powerpoint/2010/main" val="287423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solidFill>
                  <a:schemeClr val="bg1"/>
                </a:solidFill>
              </a:rPr>
              <a:t>Plenary: Lessons from Recent Wins at the State and Local Level </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b="1" dirty="0">
                <a:solidFill>
                  <a:schemeClr val="bg1"/>
                </a:solidFill>
              </a:rPr>
              <a:t>Moderator:</a:t>
            </a:r>
            <a:r>
              <a:rPr lang="en-US" sz="2000" dirty="0">
                <a:solidFill>
                  <a:schemeClr val="bg1"/>
                </a:solidFill>
              </a:rPr>
              <a:t> </a:t>
            </a:r>
            <a:endParaRPr lang="en-US" sz="2000" dirty="0" smtClean="0">
              <a:solidFill>
                <a:schemeClr val="bg1"/>
              </a:solidFill>
            </a:endParaRPr>
          </a:p>
          <a:p>
            <a:r>
              <a:rPr lang="en-US" sz="2000" dirty="0" smtClean="0">
                <a:solidFill>
                  <a:schemeClr val="bg1"/>
                </a:solidFill>
              </a:rPr>
              <a:t>Eric </a:t>
            </a:r>
            <a:r>
              <a:rPr lang="en-US" sz="2000" dirty="0">
                <a:solidFill>
                  <a:schemeClr val="bg1"/>
                </a:solidFill>
              </a:rPr>
              <a:t>Tars, National Law Center on Homelessness &amp; Poverty</a:t>
            </a:r>
          </a:p>
          <a:p>
            <a:pPr marL="0" indent="0">
              <a:buNone/>
            </a:pPr>
            <a:r>
              <a:rPr lang="en-US" sz="2000" b="1" dirty="0">
                <a:solidFill>
                  <a:schemeClr val="bg1"/>
                </a:solidFill>
              </a:rPr>
              <a:t>Panelists:</a:t>
            </a:r>
            <a:endParaRPr lang="en-US" sz="2000" dirty="0">
              <a:solidFill>
                <a:schemeClr val="bg1"/>
              </a:solidFill>
            </a:endParaRPr>
          </a:p>
          <a:p>
            <a:r>
              <a:rPr lang="en-US" sz="2000" dirty="0">
                <a:solidFill>
                  <a:schemeClr val="bg1"/>
                </a:solidFill>
              </a:rPr>
              <a:t>Lynn </a:t>
            </a:r>
            <a:r>
              <a:rPr lang="en-US" sz="2000" dirty="0" err="1">
                <a:solidFill>
                  <a:schemeClr val="bg1"/>
                </a:solidFill>
              </a:rPr>
              <a:t>Overmann</a:t>
            </a:r>
            <a:r>
              <a:rPr lang="en-US" sz="2000" dirty="0">
                <a:solidFill>
                  <a:schemeClr val="bg1"/>
                </a:solidFill>
              </a:rPr>
              <a:t>, Arnold Foundation</a:t>
            </a:r>
          </a:p>
          <a:p>
            <a:r>
              <a:rPr lang="en-US" sz="2000" dirty="0">
                <a:solidFill>
                  <a:schemeClr val="bg1"/>
                </a:solidFill>
              </a:rPr>
              <a:t>Sam </a:t>
            </a:r>
            <a:r>
              <a:rPr lang="en-US" sz="2000" dirty="0" err="1">
                <a:solidFill>
                  <a:schemeClr val="bg1"/>
                </a:solidFill>
              </a:rPr>
              <a:t>Petsonk</a:t>
            </a:r>
            <a:r>
              <a:rPr lang="en-US" sz="2000" dirty="0">
                <a:solidFill>
                  <a:schemeClr val="bg1"/>
                </a:solidFill>
              </a:rPr>
              <a:t>, Mountain State Justice</a:t>
            </a:r>
          </a:p>
          <a:p>
            <a:r>
              <a:rPr lang="en-US" sz="2000" dirty="0" smtClean="0">
                <a:solidFill>
                  <a:schemeClr val="bg1"/>
                </a:solidFill>
              </a:rPr>
              <a:t>Don </a:t>
            </a:r>
            <a:r>
              <a:rPr lang="en-US" sz="2000" dirty="0">
                <a:solidFill>
                  <a:schemeClr val="bg1"/>
                </a:solidFill>
              </a:rPr>
              <a:t>Sawyer, A Bigger Vision</a:t>
            </a:r>
          </a:p>
          <a:p>
            <a:r>
              <a:rPr lang="en-US" sz="2000" dirty="0">
                <a:solidFill>
                  <a:schemeClr val="bg1"/>
                </a:solidFill>
              </a:rPr>
              <a:t>Pete White, LA Community Action Network</a:t>
            </a:r>
          </a:p>
          <a:p>
            <a:endParaRPr lang="en-US" sz="2000" dirty="0">
              <a:solidFill>
                <a:schemeClr val="bg1"/>
              </a:solidFill>
            </a:endParaRPr>
          </a:p>
        </p:txBody>
      </p:sp>
    </p:spTree>
    <p:extLst>
      <p:ext uri="{BB962C8B-B14F-4D97-AF65-F5344CB8AC3E}">
        <p14:creationId xmlns:p14="http://schemas.microsoft.com/office/powerpoint/2010/main" val="308894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solidFill>
                  <a:schemeClr val="bg1"/>
                </a:solidFill>
              </a:rPr>
              <a:t>Plenary: Lessons from Recent Wins at the State and Local Level </a:t>
            </a:r>
            <a:endParaRPr lang="en-US" sz="3200" dirty="0">
              <a:solidFill>
                <a:schemeClr val="bg1"/>
              </a:solidFill>
            </a:endParaRPr>
          </a:p>
        </p:txBody>
      </p:sp>
      <p:pic>
        <p:nvPicPr>
          <p:cNvPr id="3" name="Picture 2"/>
          <p:cNvPicPr>
            <a:picLocks noChangeAspect="1"/>
          </p:cNvPicPr>
          <p:nvPr/>
        </p:nvPicPr>
        <p:blipFill>
          <a:blip r:embed="rId3"/>
          <a:stretch>
            <a:fillRect/>
          </a:stretch>
        </p:blipFill>
        <p:spPr>
          <a:xfrm>
            <a:off x="1482707" y="1331530"/>
            <a:ext cx="6178587" cy="4732058"/>
          </a:xfrm>
          <a:prstGeom prst="rect">
            <a:avLst/>
          </a:prstGeom>
          <a:ln>
            <a:solidFill>
              <a:schemeClr val="tx1"/>
            </a:solidFill>
          </a:ln>
        </p:spPr>
      </p:pic>
    </p:spTree>
    <p:extLst>
      <p:ext uri="{BB962C8B-B14F-4D97-AF65-F5344CB8AC3E}">
        <p14:creationId xmlns:p14="http://schemas.microsoft.com/office/powerpoint/2010/main" val="369341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solidFill>
                  <a:schemeClr val="bg1"/>
                </a:solidFill>
              </a:rPr>
              <a:t>Lunch and Keynote</a:t>
            </a:r>
            <a:endParaRPr lang="en-US" sz="3200" dirty="0">
              <a:solidFill>
                <a:schemeClr val="bg1"/>
              </a:solidFill>
            </a:endParaRPr>
          </a:p>
        </p:txBody>
      </p:sp>
      <p:sp>
        <p:nvSpPr>
          <p:cNvPr id="9" name="Content Placeholder 8"/>
          <p:cNvSpPr>
            <a:spLocks noGrp="1"/>
          </p:cNvSpPr>
          <p:nvPr>
            <p:ph idx="1"/>
          </p:nvPr>
        </p:nvSpPr>
        <p:spPr>
          <a:xfrm>
            <a:off x="457200" y="1066800"/>
            <a:ext cx="8001000" cy="4343400"/>
          </a:xfrm>
          <a:solidFill>
            <a:srgbClr val="187487"/>
          </a:solidFill>
        </p:spPr>
        <p:txBody>
          <a:bodyPr>
            <a:noAutofit/>
          </a:bodyPr>
          <a:lstStyle/>
          <a:p>
            <a:pPr marL="0" indent="0">
              <a:buNone/>
            </a:pPr>
            <a:r>
              <a:rPr lang="en-US" sz="2000" dirty="0">
                <a:solidFill>
                  <a:schemeClr val="bg1"/>
                </a:solidFill>
              </a:rPr>
              <a:t>Catherine </a:t>
            </a:r>
            <a:r>
              <a:rPr lang="en-US" sz="2000" dirty="0" err="1">
                <a:solidFill>
                  <a:schemeClr val="bg1"/>
                </a:solidFill>
              </a:rPr>
              <a:t>Lhamon</a:t>
            </a:r>
            <a:r>
              <a:rPr lang="en-US" sz="2000" dirty="0">
                <a:solidFill>
                  <a:schemeClr val="bg1"/>
                </a:solidFill>
              </a:rPr>
              <a:t>, Chair, U.S. Commission on Civil </a:t>
            </a:r>
            <a:r>
              <a:rPr lang="en-US" sz="2000" dirty="0" smtClean="0">
                <a:solidFill>
                  <a:schemeClr val="bg1"/>
                </a:solidFill>
              </a:rPr>
              <a:t>Rights</a:t>
            </a:r>
            <a:r>
              <a:rPr lang="en-US" sz="2000" dirty="0">
                <a:solidFill>
                  <a:schemeClr val="bg1"/>
                </a:solidFill>
              </a:rPr>
              <a:t> </a:t>
            </a:r>
          </a:p>
          <a:p>
            <a:pPr marL="0" indent="0">
              <a:buNone/>
            </a:pPr>
            <a:endParaRPr lang="en-US" sz="1800" i="1" dirty="0" smtClean="0">
              <a:solidFill>
                <a:schemeClr val="bg1"/>
              </a:solidFill>
            </a:endParaRPr>
          </a:p>
          <a:p>
            <a:pPr marL="0" indent="0">
              <a:buNone/>
            </a:pPr>
            <a:r>
              <a:rPr lang="en-US" sz="1400" dirty="0">
                <a:solidFill>
                  <a:schemeClr val="bg1"/>
                </a:solidFill>
                <a:latin typeface="Calibri" panose="020F0502020204030204" pitchFamily="34" charset="0"/>
              </a:rPr>
              <a:t>Catherine E.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is the Chair of the U.S. Commission on Civil Rights. President Obama appointed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to a six-year term on the Commission in December 2016. Before coming to the Commission,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served as the Assistant Secretary for Civil Rights at the U.S. Department of Education from 2013-2017. Immediately prior to joining the Department of Education,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was director of impact litigation at Public Counsel, the nation’s largest pro bono law firm. Before that, she practiced for a decade at the ACLU of Southern California, ultimately as assistant legal director. Earlier in her career,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was a teaching fellow and supervising attorney in the Appellate Litigation Program at Georgetown University Law Center, after clerking for The Honorable William A. Norris on the United States Court of Appeals for the Ninth Circuit. In 2016, Politico Magazine named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one of Politico 50 Thinkers Transforming Politics and the National Action Network honored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with their Action &amp; Authority Award. In 2015, Yale Law School named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their Gruber Distinguished Lecturer and the Association of University Centers on Disabilities awarded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their Special Recognition Award. Chronicle of Higher Education named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to their 2014 Influence List as the Enforcer. The Daily Journal listed her as one of California’s Top Women Litigators in 2010 and 2007, and as one of the Top 20 California Lawyers Under 40 in 2007. In 2004, California Lawyer magazine named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Attorney of the Year for Civil Rights. </a:t>
            </a:r>
            <a:r>
              <a:rPr lang="en-US" sz="1400" dirty="0" err="1">
                <a:solidFill>
                  <a:schemeClr val="bg1"/>
                </a:solidFill>
                <a:latin typeface="Calibri" panose="020F0502020204030204" pitchFamily="34" charset="0"/>
              </a:rPr>
              <a:t>Lhamon</a:t>
            </a:r>
            <a:r>
              <a:rPr lang="en-US" sz="1400" dirty="0">
                <a:solidFill>
                  <a:schemeClr val="bg1"/>
                </a:solidFill>
                <a:latin typeface="Calibri" panose="020F0502020204030204" pitchFamily="34" charset="0"/>
              </a:rPr>
              <a:t> received her J.D. from Yale Law School, where she was the Outstanding Woman Law Graduate, and she graduated summa cum laude from Amherst College. </a:t>
            </a:r>
            <a:endParaRPr lang="en-US" sz="1400" dirty="0">
              <a:solidFill>
                <a:schemeClr val="bg1"/>
              </a:solidFill>
            </a:endParaRPr>
          </a:p>
        </p:txBody>
      </p:sp>
    </p:spTree>
    <p:extLst>
      <p:ext uri="{BB962C8B-B14F-4D97-AF65-F5344CB8AC3E}">
        <p14:creationId xmlns:p14="http://schemas.microsoft.com/office/powerpoint/2010/main" val="939930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solidFill>
                  <a:schemeClr val="bg1"/>
                </a:solidFill>
              </a:rPr>
              <a:t>Plenary: Widening the Lens: Criminalization of  Homelessness and </a:t>
            </a:r>
            <a:r>
              <a:rPr lang="en-US" sz="3200" b="1" dirty="0" err="1">
                <a:solidFill>
                  <a:schemeClr val="bg1"/>
                </a:solidFill>
              </a:rPr>
              <a:t>Intersectionality</a:t>
            </a:r>
            <a:r>
              <a:rPr lang="en-US" sz="3200" b="1" dirty="0">
                <a:solidFill>
                  <a:schemeClr val="bg1"/>
                </a:solidFill>
              </a:rPr>
              <a:t> </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dirty="0">
                <a:solidFill>
                  <a:schemeClr val="bg1"/>
                </a:solidFill>
                <a:latin typeface="Calibri" panose="020F0502020204030204" pitchFamily="34" charset="0"/>
              </a:rPr>
              <a:t>Homelessness falls disproportionately on persons of color, persons with disabilities, LGBTQ individuals (particularly LGBTQ youth), and other marginalized communities. Moreover, discrimination based on racial, ethnic and gender identity, sexual orientation, and/or disability contributes to and exacerbates criminalization based on homelessness. This panel will explore the intersections of status and identities and discuss how an intersectional analysis informs how advocates work together. 	</a:t>
            </a:r>
          </a:p>
          <a:p>
            <a:endParaRPr lang="en-US" sz="2000" dirty="0">
              <a:solidFill>
                <a:schemeClr val="bg1"/>
              </a:solidFill>
            </a:endParaRPr>
          </a:p>
        </p:txBody>
      </p:sp>
    </p:spTree>
    <p:extLst>
      <p:ext uri="{BB962C8B-B14F-4D97-AF65-F5344CB8AC3E}">
        <p14:creationId xmlns:p14="http://schemas.microsoft.com/office/powerpoint/2010/main" val="480380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TotalTime>
  <Words>502</Words>
  <Application>Microsoft Office PowerPoint</Application>
  <PresentationFormat>On-screen Show (4:3)</PresentationFormat>
  <Paragraphs>43</Paragraphs>
  <Slides>12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2_Office Theme</vt:lpstr>
      <vt:lpstr>PowerPoint Presentation</vt:lpstr>
      <vt:lpstr>Welcome &amp; Setting the Stage</vt:lpstr>
      <vt:lpstr>Plenary: The election and what it means for our work and the Housing Not Handcuffs Campaign</vt:lpstr>
      <vt:lpstr>Plenary: The election and what it means for our work and the Housing Not Handcuffs Campaign</vt:lpstr>
      <vt:lpstr>Plenary: Lessons from Recent Wins at the State and Local Level </vt:lpstr>
      <vt:lpstr>Plenary: Lessons from Recent Wins at the State and Local Level </vt:lpstr>
      <vt:lpstr>Plenary: Lessons from Recent Wins at the State and Local Level </vt:lpstr>
      <vt:lpstr>Lunch and Keynote</vt:lpstr>
      <vt:lpstr>Plenary: Widening the Lens: Criminalization of  Homelessness and Intersectionality </vt:lpstr>
      <vt:lpstr>Plenary: Widening the Lens: Criminalization of  Homelessness and Intersectionality </vt:lpstr>
      <vt:lpstr>Breakouts I &amp; II</vt:lpstr>
      <vt:lpstr>PowerPoint Presentation</vt:lpstr>
    </vt:vector>
  </TitlesOfParts>
  <Company>James Madison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Godbey</dc:creator>
  <cp:lastModifiedBy>Darrell Stanley</cp:lastModifiedBy>
  <cp:revision>36</cp:revision>
  <dcterms:created xsi:type="dcterms:W3CDTF">2016-06-23T17:29:03Z</dcterms:created>
  <dcterms:modified xsi:type="dcterms:W3CDTF">2017-06-01T14:35:32Z</dcterms:modified>
</cp:coreProperties>
</file>