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3" r:id="rId4"/>
    <p:sldId id="272" r:id="rId5"/>
    <p:sldId id="273" r:id="rId6"/>
    <p:sldId id="275" r:id="rId7"/>
    <p:sldId id="27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66" d="100"/>
          <a:sy n="66" d="100"/>
        </p:scale>
        <p:origin x="78"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21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4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14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9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6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74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3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79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55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47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1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69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96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84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416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05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9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5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29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37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8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2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0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93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7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3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01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5/31/2017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1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117C79C7-4C92-CE43-BE8B-9A107C965E73}" type="datetimeFigureOut">
              <a:rPr lang="en-US" smtClean="0">
                <a:solidFill>
                  <a:prstClr val="black">
                    <a:tint val="75000"/>
                  </a:prstClr>
                </a:solidFill>
              </a:rPr>
              <a:pPr defTabSz="342900"/>
              <a:t>5/31/2017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B6E27A6-E174-3146-9F45-1CAECC0113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100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117C79C7-4C92-CE43-BE8B-9A107C965E73}" type="datetimeFigureOut">
              <a:rPr lang="en-US" smtClean="0">
                <a:solidFill>
                  <a:prstClr val="black">
                    <a:tint val="75000"/>
                  </a:prstClr>
                </a:solidFill>
              </a:rPr>
              <a:pPr defTabSz="342900"/>
              <a:t>5/31/2017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B6E27A6-E174-3146-9F45-1CAECC0113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269247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7C79C7-4C92-CE43-BE8B-9A107C965E73}" type="datetimeFigureOut">
              <a:rPr lang="en-US" smtClean="0">
                <a:solidFill>
                  <a:prstClr val="black">
                    <a:tint val="75000"/>
                  </a:prstClr>
                </a:solidFill>
              </a:rPr>
              <a:pPr defTabSz="457200"/>
              <a:t>5/31/2017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6E27A6-E174-3146-9F45-1CAECC0113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99204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302" t="11112" r="22146" b="43332"/>
          <a:stretch/>
        </p:blipFill>
        <p:spPr>
          <a:xfrm>
            <a:off x="2628900" y="1428750"/>
            <a:ext cx="3829050" cy="2343150"/>
          </a:xfrm>
          <a:prstGeom prst="rect">
            <a:avLst/>
          </a:prstGeom>
        </p:spPr>
      </p:pic>
      <p:sp>
        <p:nvSpPr>
          <p:cNvPr id="4" name="TextBox 3"/>
          <p:cNvSpPr txBox="1"/>
          <p:nvPr/>
        </p:nvSpPr>
        <p:spPr>
          <a:xfrm>
            <a:off x="3343688" y="3706487"/>
            <a:ext cx="2456635" cy="954107"/>
          </a:xfrm>
          <a:prstGeom prst="rect">
            <a:avLst/>
          </a:prstGeom>
          <a:noFill/>
        </p:spPr>
        <p:txBody>
          <a:bodyPr wrap="none" rtlCol="0">
            <a:spAutoFit/>
          </a:bodyPr>
          <a:lstStyle/>
          <a:p>
            <a:pPr algn="ctr" defTabSz="342900"/>
            <a:r>
              <a:rPr lang="en-US" sz="2400" dirty="0">
                <a:solidFill>
                  <a:prstClr val="white"/>
                </a:solidFill>
                <a:ea typeface="+mj-ea"/>
                <a:cs typeface="+mj-cs"/>
              </a:rPr>
              <a:t>Breakouts </a:t>
            </a:r>
            <a:r>
              <a:rPr lang="en-US" sz="2400" dirty="0" smtClean="0">
                <a:solidFill>
                  <a:prstClr val="white"/>
                </a:solidFill>
                <a:ea typeface="+mj-ea"/>
                <a:cs typeface="+mj-cs"/>
              </a:rPr>
              <a:t>II</a:t>
            </a:r>
            <a:endParaRPr lang="en-US" sz="2400" dirty="0">
              <a:solidFill>
                <a:prstClr val="white"/>
              </a:solidFill>
              <a:ea typeface="+mj-ea"/>
              <a:cs typeface="+mj-cs"/>
            </a:endParaRPr>
          </a:p>
          <a:p>
            <a:pPr algn="ctr" defTabSz="342900"/>
            <a:r>
              <a:rPr lang="en-US" sz="1600" dirty="0">
                <a:solidFill>
                  <a:prstClr val="white"/>
                </a:solidFill>
              </a:rPr>
              <a:t>June 6</a:t>
            </a:r>
          </a:p>
          <a:p>
            <a:pPr algn="ctr" defTabSz="342900"/>
            <a:r>
              <a:rPr lang="en-US" sz="1600" dirty="0">
                <a:solidFill>
                  <a:prstClr val="white"/>
                </a:solidFill>
              </a:rPr>
              <a:t>Hosted by Sidley Austin LLP</a:t>
            </a:r>
          </a:p>
        </p:txBody>
      </p:sp>
    </p:spTree>
    <p:extLst>
      <p:ext uri="{BB962C8B-B14F-4D97-AF65-F5344CB8AC3E}">
        <p14:creationId xmlns:p14="http://schemas.microsoft.com/office/powerpoint/2010/main" val="416173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solidFill>
                  <a:schemeClr val="bg1"/>
                </a:solidFill>
              </a:rPr>
              <a:t/>
            </a:r>
            <a:br>
              <a:rPr lang="en-US" sz="3200" dirty="0">
                <a:solidFill>
                  <a:schemeClr val="bg1"/>
                </a:solidFill>
              </a:rPr>
            </a:br>
            <a:r>
              <a:rPr lang="en-US" sz="3200" dirty="0">
                <a:solidFill>
                  <a:schemeClr val="bg1"/>
                </a:solidFill>
              </a:rPr>
              <a:t>Talking About and Taking Action on Homelessness &amp; Racism</a:t>
            </a:r>
            <a:br>
              <a:rPr lang="en-US" sz="3200" dirty="0">
                <a:solidFill>
                  <a:schemeClr val="bg1"/>
                </a:solidFill>
              </a:rPr>
            </a:b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dirty="0">
                <a:solidFill>
                  <a:schemeClr val="bg1"/>
                </a:solidFill>
                <a:latin typeface="Calibri" panose="020F0502020204030204" pitchFamily="34" charset="0"/>
              </a:rPr>
              <a:t>This breakout will discuss how racism causes and perpetuates homelessness. Addressing racism and racial inequity in homelessness means fundamentally changing the conversation we are having in the United States about the root causes of housing instability, risk for homelessness, and barriers to exiting homelessness for people of color. 	</a:t>
            </a:r>
          </a:p>
          <a:p>
            <a:endParaRPr lang="en-US" dirty="0">
              <a:solidFill>
                <a:schemeClr val="bg1"/>
              </a:solidFill>
            </a:endParaRPr>
          </a:p>
        </p:txBody>
      </p:sp>
    </p:spTree>
    <p:extLst>
      <p:ext uri="{BB962C8B-B14F-4D97-AF65-F5344CB8AC3E}">
        <p14:creationId xmlns:p14="http://schemas.microsoft.com/office/powerpoint/2010/main" val="397299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solidFill>
                  <a:schemeClr val="bg1"/>
                </a:solidFill>
              </a:rPr>
              <a:t/>
            </a:r>
            <a:br>
              <a:rPr lang="en-US" sz="3200" dirty="0">
                <a:solidFill>
                  <a:schemeClr val="bg1"/>
                </a:solidFill>
              </a:rPr>
            </a:br>
            <a:r>
              <a:rPr lang="en-US" sz="3200" dirty="0">
                <a:solidFill>
                  <a:schemeClr val="bg1"/>
                </a:solidFill>
              </a:rPr>
              <a:t>Talking About and Taking Action on Homelessness &amp; Racism</a:t>
            </a:r>
            <a:br>
              <a:rPr lang="en-US" sz="3200" dirty="0">
                <a:solidFill>
                  <a:schemeClr val="bg1"/>
                </a:solidFill>
              </a:rPr>
            </a:b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b="1" smtClean="0">
                <a:solidFill>
                  <a:schemeClr val="bg1"/>
                </a:solidFill>
              </a:rPr>
              <a:t>Panelists</a:t>
            </a:r>
            <a:r>
              <a:rPr lang="en-US" sz="2000" b="1" dirty="0">
                <a:solidFill>
                  <a:schemeClr val="bg1"/>
                </a:solidFill>
              </a:rPr>
              <a:t>:</a:t>
            </a:r>
            <a:endParaRPr lang="en-US" sz="2000" dirty="0">
              <a:solidFill>
                <a:schemeClr val="bg1"/>
              </a:solidFill>
            </a:endParaRPr>
          </a:p>
          <a:p>
            <a:r>
              <a:rPr lang="en-US" sz="2000" dirty="0">
                <a:solidFill>
                  <a:schemeClr val="bg1"/>
                </a:solidFill>
              </a:rPr>
              <a:t>Mark </a:t>
            </a:r>
            <a:r>
              <a:rPr lang="en-US" sz="2000" dirty="0" err="1">
                <a:solidFill>
                  <a:schemeClr val="bg1"/>
                </a:solidFill>
              </a:rPr>
              <a:t>Dones</a:t>
            </a:r>
            <a:r>
              <a:rPr lang="en-US" sz="2000" dirty="0">
                <a:solidFill>
                  <a:schemeClr val="bg1"/>
                </a:solidFill>
              </a:rPr>
              <a:t>, Center for Social Innovation</a:t>
            </a:r>
          </a:p>
          <a:p>
            <a:r>
              <a:rPr lang="en-US" sz="2000" dirty="0" smtClean="0">
                <a:solidFill>
                  <a:schemeClr val="bg1"/>
                </a:solidFill>
              </a:rPr>
              <a:t>Jessica </a:t>
            </a:r>
            <a:r>
              <a:rPr lang="en-US" sz="2000" dirty="0">
                <a:solidFill>
                  <a:schemeClr val="bg1"/>
                </a:solidFill>
              </a:rPr>
              <a:t>Venegas, Community Solutions</a:t>
            </a:r>
          </a:p>
          <a:p>
            <a:endParaRPr lang="en-US" sz="2000" dirty="0">
              <a:solidFill>
                <a:schemeClr val="bg1"/>
              </a:solidFill>
            </a:endParaRPr>
          </a:p>
        </p:txBody>
      </p:sp>
    </p:spTree>
    <p:extLst>
      <p:ext uri="{BB962C8B-B14F-4D97-AF65-F5344CB8AC3E}">
        <p14:creationId xmlns:p14="http://schemas.microsoft.com/office/powerpoint/2010/main" val="69750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solidFill>
                  <a:schemeClr val="bg1"/>
                </a:solidFill>
              </a:rPr>
              <a:t/>
            </a:r>
            <a:br>
              <a:rPr lang="en-US" sz="3200" dirty="0">
                <a:solidFill>
                  <a:schemeClr val="bg1"/>
                </a:solidFill>
              </a:rPr>
            </a:br>
            <a:r>
              <a:rPr lang="en-US" sz="3200" dirty="0" smtClean="0">
                <a:solidFill>
                  <a:schemeClr val="bg1"/>
                </a:solidFill>
              </a:rPr>
              <a:t>Reception</a:t>
            </a:r>
            <a:endParaRPr lang="en-US" sz="3200" dirty="0">
              <a:solidFill>
                <a:schemeClr val="bg1"/>
              </a:solidFill>
            </a:endParaRPr>
          </a:p>
        </p:txBody>
      </p:sp>
      <p:sp>
        <p:nvSpPr>
          <p:cNvPr id="9" name="Content Placeholder 8"/>
          <p:cNvSpPr>
            <a:spLocks noGrp="1"/>
          </p:cNvSpPr>
          <p:nvPr>
            <p:ph idx="1"/>
          </p:nvPr>
        </p:nvSpPr>
        <p:spPr/>
        <p:txBody>
          <a:bodyPr>
            <a:normAutofit/>
          </a:bodyPr>
          <a:lstStyle/>
          <a:p>
            <a:endParaRPr lang="en-US" sz="2000" dirty="0">
              <a:solidFill>
                <a:schemeClr val="bg1"/>
              </a:solidFill>
            </a:endParaRPr>
          </a:p>
        </p:txBody>
      </p:sp>
    </p:spTree>
    <p:extLst>
      <p:ext uri="{BB962C8B-B14F-4D97-AF65-F5344CB8AC3E}">
        <p14:creationId xmlns:p14="http://schemas.microsoft.com/office/powerpoint/2010/main" val="417357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5636"/>
          <a:stretch/>
        </p:blipFill>
        <p:spPr>
          <a:xfrm>
            <a:off x="1464098" y="673102"/>
            <a:ext cx="6215804" cy="927098"/>
          </a:xfrm>
          <a:prstGeom prst="rect">
            <a:avLst/>
          </a:prstGeom>
        </p:spPr>
      </p:pic>
      <p:pic>
        <p:nvPicPr>
          <p:cNvPr id="2" name="Picture 1"/>
          <p:cNvPicPr>
            <a:picLocks noChangeAspect="1"/>
          </p:cNvPicPr>
          <p:nvPr/>
        </p:nvPicPr>
        <p:blipFill rotWithShape="1">
          <a:blip r:embed="rId4"/>
          <a:srcRect b="45092"/>
          <a:stretch/>
        </p:blipFill>
        <p:spPr>
          <a:xfrm>
            <a:off x="4451968" y="1600200"/>
            <a:ext cx="4054793" cy="3227425"/>
          </a:xfrm>
          <a:prstGeom prst="rect">
            <a:avLst/>
          </a:prstGeom>
        </p:spPr>
      </p:pic>
      <p:pic>
        <p:nvPicPr>
          <p:cNvPr id="4" name="Picture 3"/>
          <p:cNvPicPr>
            <a:picLocks noChangeAspect="1"/>
          </p:cNvPicPr>
          <p:nvPr/>
        </p:nvPicPr>
        <p:blipFill rotWithShape="1">
          <a:blip r:embed="rId5"/>
          <a:srcRect t="61401"/>
          <a:stretch/>
        </p:blipFill>
        <p:spPr>
          <a:xfrm>
            <a:off x="519254" y="1600199"/>
            <a:ext cx="3934762" cy="2200157"/>
          </a:xfrm>
          <a:prstGeom prst="rect">
            <a:avLst/>
          </a:prstGeom>
        </p:spPr>
      </p:pic>
    </p:spTree>
    <p:extLst>
      <p:ext uri="{BB962C8B-B14F-4D97-AF65-F5344CB8AC3E}">
        <p14:creationId xmlns:p14="http://schemas.microsoft.com/office/powerpoint/2010/main" val="2430582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TotalTime>
  <Words>75</Words>
  <Application>Microsoft Office PowerPoint</Application>
  <PresentationFormat>On-screen Show (4:3)</PresentationFormat>
  <Paragraphs>10</Paragraphs>
  <Slides>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vt:i4>
      </vt:variant>
    </vt:vector>
  </HeadingPairs>
  <TitlesOfParts>
    <vt:vector size="10" baseType="lpstr">
      <vt:lpstr>Arial</vt:lpstr>
      <vt:lpstr>Calibri</vt:lpstr>
      <vt:lpstr>1_Office Theme</vt:lpstr>
      <vt:lpstr>2_Office Theme</vt:lpstr>
      <vt:lpstr>Office Theme</vt:lpstr>
      <vt:lpstr>PowerPoint Presentation</vt:lpstr>
      <vt:lpstr> Talking About and Taking Action on Homelessness &amp; Racism </vt:lpstr>
      <vt:lpstr> Talking About and Taking Action on Homelessness &amp; Racism </vt:lpstr>
      <vt:lpstr> Reception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 Stanley</dc:creator>
  <cp:lastModifiedBy>Darrell Stanley</cp:lastModifiedBy>
  <cp:revision>14</cp:revision>
  <dcterms:created xsi:type="dcterms:W3CDTF">2017-05-25T19:49:42Z</dcterms:created>
  <dcterms:modified xsi:type="dcterms:W3CDTF">2017-05-31T20:31:27Z</dcterms:modified>
</cp:coreProperties>
</file>