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6"/>
  </p:notesMasterIdLst>
  <p:sldIdLst>
    <p:sldId id="263" r:id="rId5"/>
    <p:sldId id="257" r:id="rId6"/>
    <p:sldId id="258" r:id="rId7"/>
    <p:sldId id="267" r:id="rId8"/>
    <p:sldId id="270" r:id="rId9"/>
    <p:sldId id="271" r:id="rId10"/>
    <p:sldId id="272" r:id="rId11"/>
    <p:sldId id="273" r:id="rId12"/>
    <p:sldId id="274" r:id="rId13"/>
    <p:sldId id="275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26B1F-87CD-4D96-9B92-90973205067F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5AF38-548A-42D5-AA92-B65455863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1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E6843-F2A7-41E2-98BB-AB935B0AF2F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26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E6843-F2A7-41E2-98BB-AB935B0AF2F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9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E6843-F2A7-41E2-98BB-AB935B0AF2F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15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E6843-F2A7-41E2-98BB-AB935B0AF2F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22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E6843-F2A7-41E2-98BB-AB935B0AF2F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1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E6843-F2A7-41E2-98BB-AB935B0AF2F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5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1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4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6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45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92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69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43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46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9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56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47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1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94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6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435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16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059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63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50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58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29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6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37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8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86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3462-F92B-48FB-888E-ABD9615A14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A258-DAFB-4155-B79D-B8D0A02C0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78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3462-F92B-48FB-888E-ABD9615A14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A258-DAFB-4155-B79D-B8D0A02C0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8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3462-F92B-48FB-888E-ABD9615A14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A258-DAFB-4155-B79D-B8D0A02C0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50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3462-F92B-48FB-888E-ABD9615A14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A258-DAFB-4155-B79D-B8D0A02C0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16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3462-F92B-48FB-888E-ABD9615A14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A258-DAFB-4155-B79D-B8D0A02C0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44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3462-F92B-48FB-888E-ABD9615A14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A258-DAFB-4155-B79D-B8D0A02C0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8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767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3462-F92B-48FB-888E-ABD9615A14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A258-DAFB-4155-B79D-B8D0A02C0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13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3462-F92B-48FB-888E-ABD9615A14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A258-DAFB-4155-B79D-B8D0A02C0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44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3462-F92B-48FB-888E-ABD9615A14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A258-DAFB-4155-B79D-B8D0A02C0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85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3462-F92B-48FB-888E-ABD9615A14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A258-DAFB-4155-B79D-B8D0A02C0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505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3462-F92B-48FB-888E-ABD9615A14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A258-DAFB-4155-B79D-B8D0A02C0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6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34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78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3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16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9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4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17C79C7-4C92-CE43-BE8B-9A107C965E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B6E27A6-E174-3146-9F45-1CAECC0113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0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33462-F92B-48FB-888E-ABD9615A14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BA258-DAFB-4155-B79D-B8D0A02C0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6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11112" r="22146" b="43332"/>
          <a:stretch/>
        </p:blipFill>
        <p:spPr>
          <a:xfrm>
            <a:off x="2628900" y="1428750"/>
            <a:ext cx="3829050" cy="2343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7597" y="3706487"/>
            <a:ext cx="5748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en-US" sz="2400" dirty="0">
                <a:solidFill>
                  <a:prstClr val="white"/>
                </a:solidFill>
                <a:ea typeface="+mj-ea"/>
                <a:cs typeface="+mj-cs"/>
              </a:rPr>
              <a:t>Breakouts I: Putting in Place Model Policies </a:t>
            </a:r>
          </a:p>
          <a:p>
            <a:pPr algn="ctr" defTabSz="342900"/>
            <a:r>
              <a:rPr lang="en-US" sz="1600" dirty="0">
                <a:solidFill>
                  <a:prstClr val="white"/>
                </a:solidFill>
              </a:rPr>
              <a:t>June 6</a:t>
            </a:r>
          </a:p>
          <a:p>
            <a:pPr algn="ctr" defTabSz="342900"/>
            <a:r>
              <a:rPr lang="en-US" sz="1600" dirty="0">
                <a:solidFill>
                  <a:prstClr val="white"/>
                </a:solidFill>
              </a:rPr>
              <a:t>Hosted by Sidley Austin LLP</a:t>
            </a:r>
          </a:p>
        </p:txBody>
      </p:sp>
    </p:spTree>
    <p:extLst>
      <p:ext uri="{BB962C8B-B14F-4D97-AF65-F5344CB8AC3E}">
        <p14:creationId xmlns:p14="http://schemas.microsoft.com/office/powerpoint/2010/main" val="416173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1650" y="2226469"/>
            <a:ext cx="6743700" cy="326350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Meeting with </a:t>
            </a:r>
            <a:r>
              <a:rPr lang="en-US" dirty="0" err="1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CoC</a:t>
            </a: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 Members to Advocate for Specific Goals</a:t>
            </a:r>
          </a:p>
          <a:p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With Some </a:t>
            </a:r>
            <a:r>
              <a:rPr lang="en-US" dirty="0" err="1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CoC</a:t>
            </a: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 Support, Attempt to Take Discussion to City Policymakers </a:t>
            </a:r>
          </a:p>
          <a:p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Implicit “Threat: to Publicize the Issue  or Communicate with HUD</a:t>
            </a:r>
          </a:p>
          <a:p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Recognize our leverage is highest early in the process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607" y="4848604"/>
            <a:ext cx="3017526" cy="115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13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75636"/>
          <a:stretch/>
        </p:blipFill>
        <p:spPr>
          <a:xfrm>
            <a:off x="1464098" y="673102"/>
            <a:ext cx="6215804" cy="9270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45092"/>
          <a:stretch/>
        </p:blipFill>
        <p:spPr>
          <a:xfrm>
            <a:off x="4451968" y="1600200"/>
            <a:ext cx="4054793" cy="3227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61401"/>
          <a:stretch/>
        </p:blipFill>
        <p:spPr>
          <a:xfrm>
            <a:off x="519254" y="1600199"/>
            <a:ext cx="3934762" cy="220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Shorten Homelessness by Stopping its Criminalization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This session will discuss model policies to address the criminalization of homelessness and best practices in getting them implemented, including state-level Homeless Bills of Rights, using homeless continuums of care to leverage power, and using litigation in coordination with other advocacy to promote positive policy change. 	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Shorten Homelessness by Stopping its </a:t>
            </a:r>
            <a:r>
              <a:rPr lang="en-US" sz="3200" dirty="0" smtClean="0">
                <a:solidFill>
                  <a:prstClr val="white"/>
                </a:solidFill>
              </a:rPr>
              <a:t>Criminalization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Moderator: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Eric </a:t>
            </a:r>
            <a:r>
              <a:rPr lang="en-US" sz="2000" dirty="0">
                <a:solidFill>
                  <a:schemeClr val="bg1"/>
                </a:solidFill>
              </a:rPr>
              <a:t>Tars, National Law Center on Homelessness &amp; Poverty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Panelists: 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Kirsten Anderson, Southern Legal Counsel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DeBorah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Gilbert White, </a:t>
            </a:r>
            <a:r>
              <a:rPr lang="en-US" sz="2000" dirty="0" err="1">
                <a:solidFill>
                  <a:schemeClr val="bg1"/>
                </a:solidFill>
              </a:rPr>
              <a:t>HerStory</a:t>
            </a:r>
            <a:r>
              <a:rPr lang="en-US" sz="2000" dirty="0">
                <a:solidFill>
                  <a:schemeClr val="bg1"/>
                </a:solidFill>
              </a:rPr>
              <a:t> Ensemble</a:t>
            </a:r>
          </a:p>
          <a:p>
            <a:r>
              <a:rPr lang="en-US" sz="2000" dirty="0">
                <a:solidFill>
                  <a:schemeClr val="bg1"/>
                </a:solidFill>
              </a:rPr>
              <a:t>Jeff Foreman, Care for the Homeless 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0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5th grade students from Elbert Palmer Elementary School, Wilmington, DE visit to Legislative Hall to lobby for SB 49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SemTownsendSB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46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2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Care for the Homeless</a:t>
            </a:r>
            <a:endParaRPr lang="en-US" dirty="0">
              <a:solidFill>
                <a:schemeClr val="bg1"/>
              </a:solidFill>
              <a:latin typeface="Arvo" panose="02000000000000000000" pitchFamily="2" charset="0"/>
              <a:ea typeface="Arvo" panose="02000000000000000000" pitchFamily="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Jeff Foreman</a:t>
            </a:r>
          </a:p>
          <a:p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Director of Policy</a:t>
            </a:r>
            <a:endParaRPr lang="en-US" dirty="0">
              <a:solidFill>
                <a:schemeClr val="bg1"/>
              </a:solidFill>
              <a:latin typeface="Arvo" panose="02000000000000000000" pitchFamily="2" charset="0"/>
              <a:ea typeface="Arvo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07" y="4464557"/>
            <a:ext cx="3017526" cy="115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0" y="2501075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HUD Awards Funding (Typically Every Other Year)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To Local “Continuums of Care” (</a:t>
            </a:r>
            <a:r>
              <a:rPr lang="en-US" dirty="0" err="1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CoC</a:t>
            </a: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)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That Address Homelessness in a Geographical Area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In a Very Competitive Process through a “NOFA”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(Notice of Funding Availability)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37" y="4670297"/>
            <a:ext cx="3017526" cy="115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53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2649379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For 2017, Notice Has Been Given (2/17) to Register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Because a NOFA is Coming, Hasn’t Been Released;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*Will Again Be Competitive, Ranked Process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87" y="4670297"/>
            <a:ext cx="3017526" cy="115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44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1660" y="2352199"/>
            <a:ext cx="6812280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In 2015: NOFA Was For Total of $1.9 Billion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For First Time Added </a:t>
            </a:r>
            <a:r>
              <a:rPr lang="en-US" dirty="0" err="1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CoC</a:t>
            </a: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 Requirement to “describe how they are reducing criminalization of homelessness” in their locality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Worth 2 points in the Competitive Process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In NYC, 2 points = about $10 Million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24" y="4658867"/>
            <a:ext cx="3017526" cy="115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60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0230" y="2226469"/>
            <a:ext cx="6675120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NYC Housing Not Handcuffs Steering Committee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Seeking to Use NOFA Competition to Strategically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vo" panose="02000000000000000000" pitchFamily="2" charset="0"/>
                <a:ea typeface="Arvo" panose="02000000000000000000" pitchFamily="2" charset="0"/>
              </a:rPr>
              <a:t>Push for Decriminalization Progress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47" y="4738877"/>
            <a:ext cx="3017526" cy="115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446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319</Words>
  <Application>Microsoft Office PowerPoint</Application>
  <PresentationFormat>On-screen Show (4:3)</PresentationFormat>
  <Paragraphs>42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Arvo</vt:lpstr>
      <vt:lpstr>Calibri</vt:lpstr>
      <vt:lpstr>Calibri Light</vt:lpstr>
      <vt:lpstr>1_Office Theme</vt:lpstr>
      <vt:lpstr>2_Office Theme</vt:lpstr>
      <vt:lpstr>Office Theme</vt:lpstr>
      <vt:lpstr>3_Office Theme</vt:lpstr>
      <vt:lpstr>PowerPoint Presentation</vt:lpstr>
      <vt:lpstr> Shorten Homelessness by Stopping its Criminalization </vt:lpstr>
      <vt:lpstr>Shorten Homelessness by Stopping its Criminalization</vt:lpstr>
      <vt:lpstr>5th grade students from Elbert Palmer Elementary School, Wilmington, DE visit to Legislative Hall to lobby for SB 49</vt:lpstr>
      <vt:lpstr>Care for the Homeless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Darrell Stanley</dc:creator>
  <cp:lastModifiedBy>Darrell Stanley</cp:lastModifiedBy>
  <cp:revision>16</cp:revision>
  <dcterms:created xsi:type="dcterms:W3CDTF">2017-05-25T19:49:42Z</dcterms:created>
  <dcterms:modified xsi:type="dcterms:W3CDTF">2017-06-02T19:02:37Z</dcterms:modified>
</cp:coreProperties>
</file>