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
  </p:notesMasterIdLst>
  <p:sldIdLst>
    <p:sldId id="263" r:id="rId4"/>
    <p:sldId id="261" r:id="rId5"/>
    <p:sldId id="264" r:id="rId6"/>
    <p:sldId id="269" r:id="rId7"/>
    <p:sldId id="268"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3" d="100"/>
          <a:sy n="73" d="100"/>
        </p:scale>
        <p:origin x="84" y="2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26B1F-87CD-4D96-9B92-90973205067F}" type="datetimeFigureOut">
              <a:rPr lang="en-US" smtClean="0"/>
              <a:t>6/5/2017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5AF38-548A-42D5-AA92-B6545586317C}" type="slidenum">
              <a:rPr lang="en-US" smtClean="0"/>
              <a:t>‹#›</a:t>
            </a:fld>
            <a:endParaRPr lang="en-US"/>
          </a:p>
        </p:txBody>
      </p:sp>
    </p:spTree>
    <p:extLst>
      <p:ext uri="{BB962C8B-B14F-4D97-AF65-F5344CB8AC3E}">
        <p14:creationId xmlns:p14="http://schemas.microsoft.com/office/powerpoint/2010/main" val="1416018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6219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1043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06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145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492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669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743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3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795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556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1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047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21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694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96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84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416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0597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3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9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50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15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296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46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537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085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28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07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93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578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30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01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17C79C7-4C92-CE43-BE8B-9A107C965E73}" type="datetimeFigureOut">
              <a:rPr lang="en-US" smtClean="0">
                <a:solidFill>
                  <a:prstClr val="black">
                    <a:tint val="75000"/>
                  </a:prstClr>
                </a:solidFill>
              </a:rPr>
              <a:pPr/>
              <a:t>6/5/2017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6E27A6-E174-3146-9F45-1CAECC0113C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12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117C79C7-4C92-CE43-BE8B-9A107C965E73}" type="datetimeFigureOut">
              <a:rPr lang="en-US" smtClean="0">
                <a:solidFill>
                  <a:prstClr val="black">
                    <a:tint val="75000"/>
                  </a:prstClr>
                </a:solidFill>
              </a:rPr>
              <a:pPr defTabSz="342900"/>
              <a:t>6/5/2017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B6E27A6-E174-3146-9F45-1CAECC0113C5}"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41004947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117C79C7-4C92-CE43-BE8B-9A107C965E73}" type="datetimeFigureOut">
              <a:rPr lang="en-US" smtClean="0">
                <a:solidFill>
                  <a:prstClr val="black">
                    <a:tint val="75000"/>
                  </a:prstClr>
                </a:solidFill>
              </a:rPr>
              <a:pPr defTabSz="342900"/>
              <a:t>6/5/2017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B6E27A6-E174-3146-9F45-1CAECC0113C5}"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32692470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7C79C7-4C92-CE43-BE8B-9A107C965E73}" type="datetimeFigureOut">
              <a:rPr lang="en-US" smtClean="0">
                <a:solidFill>
                  <a:prstClr val="black">
                    <a:tint val="75000"/>
                  </a:prstClr>
                </a:solidFill>
              </a:rPr>
              <a:pPr defTabSz="457200"/>
              <a:t>6/5/2017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6E27A6-E174-3146-9F45-1CAECC0113C5}"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399204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188309705"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302" t="11112" r="22146" b="43332"/>
          <a:stretch/>
        </p:blipFill>
        <p:spPr>
          <a:xfrm>
            <a:off x="2628900" y="1428750"/>
            <a:ext cx="3829050" cy="2343150"/>
          </a:xfrm>
          <a:prstGeom prst="rect">
            <a:avLst/>
          </a:prstGeom>
        </p:spPr>
      </p:pic>
      <p:sp>
        <p:nvSpPr>
          <p:cNvPr id="4" name="TextBox 3"/>
          <p:cNvSpPr txBox="1"/>
          <p:nvPr/>
        </p:nvSpPr>
        <p:spPr>
          <a:xfrm>
            <a:off x="1697597" y="3706487"/>
            <a:ext cx="5748818" cy="954107"/>
          </a:xfrm>
          <a:prstGeom prst="rect">
            <a:avLst/>
          </a:prstGeom>
          <a:noFill/>
        </p:spPr>
        <p:txBody>
          <a:bodyPr wrap="none" rtlCol="0">
            <a:spAutoFit/>
          </a:bodyPr>
          <a:lstStyle/>
          <a:p>
            <a:pPr algn="ctr" defTabSz="342900"/>
            <a:r>
              <a:rPr lang="en-US" sz="2400" dirty="0">
                <a:solidFill>
                  <a:prstClr val="white"/>
                </a:solidFill>
                <a:ea typeface="+mj-ea"/>
                <a:cs typeface="+mj-cs"/>
              </a:rPr>
              <a:t>Breakouts I: Putting in Place Model Policies </a:t>
            </a:r>
          </a:p>
          <a:p>
            <a:pPr algn="ctr" defTabSz="342900"/>
            <a:r>
              <a:rPr lang="en-US" sz="1600" dirty="0">
                <a:solidFill>
                  <a:prstClr val="white"/>
                </a:solidFill>
              </a:rPr>
              <a:t>June 6</a:t>
            </a:r>
          </a:p>
          <a:p>
            <a:pPr algn="ctr" defTabSz="342900"/>
            <a:r>
              <a:rPr lang="en-US" sz="1600" dirty="0">
                <a:solidFill>
                  <a:prstClr val="white"/>
                </a:solidFill>
              </a:rPr>
              <a:t>Hosted by Sidley Austin LLP</a:t>
            </a:r>
          </a:p>
        </p:txBody>
      </p:sp>
    </p:spTree>
    <p:extLst>
      <p:ext uri="{BB962C8B-B14F-4D97-AF65-F5344CB8AC3E}">
        <p14:creationId xmlns:p14="http://schemas.microsoft.com/office/powerpoint/2010/main" val="4161731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a:r>
              <a:rPr lang="en-US" sz="3200" dirty="0">
                <a:solidFill>
                  <a:schemeClr val="bg1"/>
                </a:solidFill>
              </a:rPr>
              <a:t>End Homelessness by Increasing Access to and Availability of Affordable </a:t>
            </a:r>
            <a:r>
              <a:rPr lang="en-US" sz="3200" dirty="0" smtClean="0">
                <a:solidFill>
                  <a:schemeClr val="bg1"/>
                </a:solidFill>
              </a:rPr>
              <a:t>Housing</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dirty="0">
                <a:solidFill>
                  <a:schemeClr val="bg1"/>
                </a:solidFill>
              </a:rPr>
              <a:t>This session will discuss model policies to address ending homelessness by ensuring adequate, affordable housing. Panelists will discuss policies which promote the use and transfer of vacant properties for housing poor and homeless persons, as well as other strategies for increasing affordable housing stock. 	</a:t>
            </a:r>
          </a:p>
          <a:p>
            <a:endParaRPr lang="en-US" dirty="0">
              <a:solidFill>
                <a:schemeClr val="bg1"/>
              </a:solidFill>
            </a:endParaRPr>
          </a:p>
        </p:txBody>
      </p:sp>
    </p:spTree>
    <p:extLst>
      <p:ext uri="{BB962C8B-B14F-4D97-AF65-F5344CB8AC3E}">
        <p14:creationId xmlns:p14="http://schemas.microsoft.com/office/powerpoint/2010/main" val="233373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a:r>
              <a:rPr lang="en-US" sz="3200" dirty="0">
                <a:solidFill>
                  <a:schemeClr val="bg1"/>
                </a:solidFill>
              </a:rPr>
              <a:t>End Homelessness by Increasing Access to and Availability of Affordable </a:t>
            </a:r>
            <a:r>
              <a:rPr lang="en-US" sz="3200" dirty="0" smtClean="0">
                <a:solidFill>
                  <a:schemeClr val="bg1"/>
                </a:solidFill>
              </a:rPr>
              <a:t>Housing</a:t>
            </a:r>
            <a:endParaRPr lang="en-US" sz="3200" dirty="0">
              <a:solidFill>
                <a:schemeClr val="bg1"/>
              </a:solidFill>
            </a:endParaRPr>
          </a:p>
        </p:txBody>
      </p:sp>
      <p:sp>
        <p:nvSpPr>
          <p:cNvPr id="9" name="Content Placeholder 8"/>
          <p:cNvSpPr>
            <a:spLocks noGrp="1"/>
          </p:cNvSpPr>
          <p:nvPr>
            <p:ph idx="1"/>
          </p:nvPr>
        </p:nvSpPr>
        <p:spPr/>
        <p:txBody>
          <a:bodyPr>
            <a:normAutofit/>
          </a:bodyPr>
          <a:lstStyle/>
          <a:p>
            <a:pPr marL="0" indent="0">
              <a:buNone/>
            </a:pPr>
            <a:r>
              <a:rPr lang="en-US" sz="2000" b="1" dirty="0">
                <a:solidFill>
                  <a:schemeClr val="bg1"/>
                </a:solidFill>
              </a:rPr>
              <a:t>Moderator: </a:t>
            </a:r>
            <a:endParaRPr lang="en-US" sz="2000" b="1" dirty="0" smtClean="0">
              <a:solidFill>
                <a:schemeClr val="bg1"/>
              </a:solidFill>
            </a:endParaRPr>
          </a:p>
          <a:p>
            <a:r>
              <a:rPr lang="en-US" sz="2000" dirty="0" smtClean="0">
                <a:solidFill>
                  <a:schemeClr val="bg1"/>
                </a:solidFill>
              </a:rPr>
              <a:t>Tristia </a:t>
            </a:r>
            <a:r>
              <a:rPr lang="en-US" sz="2000" dirty="0">
                <a:solidFill>
                  <a:schemeClr val="bg1"/>
                </a:solidFill>
              </a:rPr>
              <a:t>Bauman, National Law Center on Homelessness &amp; Poverty</a:t>
            </a:r>
          </a:p>
          <a:p>
            <a:pPr marL="0" indent="0">
              <a:buNone/>
            </a:pPr>
            <a:r>
              <a:rPr lang="en-US" sz="2000" b="1" dirty="0">
                <a:solidFill>
                  <a:schemeClr val="bg1"/>
                </a:solidFill>
              </a:rPr>
              <a:t>Panelists</a:t>
            </a:r>
            <a:r>
              <a:rPr lang="en-US" sz="2000" dirty="0">
                <a:solidFill>
                  <a:schemeClr val="bg1"/>
                </a:solidFill>
              </a:rPr>
              <a:t>: </a:t>
            </a:r>
          </a:p>
          <a:p>
            <a:r>
              <a:rPr lang="en-US" sz="2000" dirty="0" err="1">
                <a:solidFill>
                  <a:schemeClr val="bg1"/>
                </a:solidFill>
              </a:rPr>
              <a:t>DeBoRah</a:t>
            </a:r>
            <a:r>
              <a:rPr lang="en-US" sz="2000" dirty="0">
                <a:solidFill>
                  <a:schemeClr val="bg1"/>
                </a:solidFill>
              </a:rPr>
              <a:t> Dickerson, Picture the Homeless </a:t>
            </a:r>
            <a:endParaRPr lang="en-US" sz="2000" dirty="0" smtClean="0">
              <a:solidFill>
                <a:schemeClr val="bg1"/>
              </a:solidFill>
            </a:endParaRPr>
          </a:p>
          <a:p>
            <a:r>
              <a:rPr lang="en-US" sz="2000" dirty="0" smtClean="0">
                <a:solidFill>
                  <a:schemeClr val="bg1"/>
                </a:solidFill>
              </a:rPr>
              <a:t>J.R</a:t>
            </a:r>
            <a:r>
              <a:rPr lang="en-US" sz="2000" dirty="0">
                <a:solidFill>
                  <a:schemeClr val="bg1"/>
                </a:solidFill>
              </a:rPr>
              <a:t>. Fleming, Chicago Anti-Eviction Campaign</a:t>
            </a:r>
          </a:p>
          <a:p>
            <a:r>
              <a:rPr lang="en-US" sz="2000" dirty="0" err="1">
                <a:solidFill>
                  <a:schemeClr val="bg1"/>
                </a:solidFill>
              </a:rPr>
              <a:t>Terese</a:t>
            </a:r>
            <a:r>
              <a:rPr lang="en-US" sz="2000" dirty="0">
                <a:solidFill>
                  <a:schemeClr val="bg1"/>
                </a:solidFill>
              </a:rPr>
              <a:t> Howard, Denver Homeless Out Loud </a:t>
            </a:r>
            <a:r>
              <a:rPr lang="en-US" sz="2000" dirty="0"/>
              <a:t>	</a:t>
            </a:r>
            <a:endParaRPr lang="en-US" sz="2000" dirty="0" smtClean="0">
              <a:solidFill>
                <a:schemeClr val="bg1"/>
              </a:solidFill>
            </a:endParaRPr>
          </a:p>
          <a:p>
            <a:r>
              <a:rPr lang="en-US" sz="2000" dirty="0" smtClean="0">
                <a:solidFill>
                  <a:schemeClr val="bg1"/>
                </a:solidFill>
              </a:rPr>
              <a:t>Rob </a:t>
            </a:r>
            <a:r>
              <a:rPr lang="en-US" sz="2000" dirty="0">
                <a:solidFill>
                  <a:schemeClr val="bg1"/>
                </a:solidFill>
              </a:rPr>
              <a:t>Robinson, Take Back the Land</a:t>
            </a:r>
          </a:p>
          <a:p>
            <a:endParaRPr lang="en-US" sz="2000" dirty="0">
              <a:solidFill>
                <a:schemeClr val="bg1"/>
              </a:solidFill>
            </a:endParaRPr>
          </a:p>
        </p:txBody>
      </p:sp>
    </p:spTree>
    <p:extLst>
      <p:ext uri="{BB962C8B-B14F-4D97-AF65-F5344CB8AC3E}">
        <p14:creationId xmlns:p14="http://schemas.microsoft.com/office/powerpoint/2010/main" val="238192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pPr lvl="0"/>
            <a:r>
              <a:rPr lang="en-US" sz="3200" dirty="0">
                <a:solidFill>
                  <a:schemeClr val="bg1"/>
                </a:solidFill>
              </a:rPr>
              <a:t>End Homelessness by Increasing Access to and Availability of Affordable </a:t>
            </a:r>
            <a:r>
              <a:rPr lang="en-US" sz="3200" dirty="0" smtClean="0">
                <a:solidFill>
                  <a:schemeClr val="bg1"/>
                </a:solidFill>
              </a:rPr>
              <a:t>Housing</a:t>
            </a:r>
            <a:endParaRPr lang="en-US" sz="3200" dirty="0">
              <a:solidFill>
                <a:schemeClr val="bg1"/>
              </a:solidFill>
            </a:endParaRPr>
          </a:p>
        </p:txBody>
      </p:sp>
      <p:sp>
        <p:nvSpPr>
          <p:cNvPr id="9" name="Content Placeholder 8"/>
          <p:cNvSpPr>
            <a:spLocks noGrp="1"/>
          </p:cNvSpPr>
          <p:nvPr>
            <p:ph idx="1"/>
          </p:nvPr>
        </p:nvSpPr>
        <p:spPr/>
        <p:txBody>
          <a:bodyPr>
            <a:normAutofit/>
          </a:bodyPr>
          <a:lstStyle/>
          <a:p>
            <a:endParaRPr lang="en-US" sz="2000" dirty="0" smtClean="0">
              <a:solidFill>
                <a:schemeClr val="bg1"/>
              </a:solidFill>
            </a:endParaRPr>
          </a:p>
          <a:p>
            <a:pPr marL="0" indent="0">
              <a:buNone/>
            </a:pPr>
            <a:r>
              <a:rPr lang="en-US" dirty="0">
                <a:solidFill>
                  <a:schemeClr val="bg1"/>
                </a:solidFill>
                <a:latin typeface="Helvetica Neue"/>
              </a:rPr>
              <a:t>Housing Not Warehousing by </a:t>
            </a:r>
            <a:r>
              <a:rPr lang="en-US" dirty="0" err="1">
                <a:solidFill>
                  <a:schemeClr val="bg1"/>
                </a:solidFill>
                <a:latin typeface="Helvetica Neue"/>
              </a:rPr>
              <a:t>Marika</a:t>
            </a:r>
            <a:r>
              <a:rPr lang="en-US" dirty="0">
                <a:solidFill>
                  <a:schemeClr val="bg1"/>
                </a:solidFill>
                <a:latin typeface="Helvetica Neue"/>
              </a:rPr>
              <a:t> Wolff</a:t>
            </a:r>
          </a:p>
          <a:p>
            <a:pPr marL="0" indent="0">
              <a:buNone/>
            </a:pPr>
            <a:r>
              <a:rPr lang="en-US" sz="2000" dirty="0">
                <a:solidFill>
                  <a:schemeClr val="bg1"/>
                </a:solidFill>
              </a:rPr>
              <a:t>from Sasha </a:t>
            </a:r>
            <a:r>
              <a:rPr lang="en-US" sz="2000" dirty="0" smtClean="0">
                <a:solidFill>
                  <a:schemeClr val="bg1"/>
                </a:solidFill>
              </a:rPr>
              <a:t>Sumner</a:t>
            </a:r>
            <a:endParaRPr lang="en-US" sz="2000" dirty="0">
              <a:solidFill>
                <a:schemeClr val="bg1"/>
              </a:solidFill>
            </a:endParaRPr>
          </a:p>
          <a:p>
            <a:endParaRPr lang="en-US" sz="2000" dirty="0" smtClean="0">
              <a:solidFill>
                <a:schemeClr val="bg1"/>
              </a:solidFill>
            </a:endParaRPr>
          </a:p>
          <a:p>
            <a:pPr marL="0" indent="0">
              <a:buNone/>
            </a:pPr>
            <a:r>
              <a:rPr lang="en-US" sz="2000" dirty="0" smtClean="0">
                <a:solidFill>
                  <a:schemeClr val="bg1"/>
                </a:solidFill>
                <a:hlinkClick r:id="rId3"/>
              </a:rPr>
              <a:t>https</a:t>
            </a:r>
            <a:r>
              <a:rPr lang="en-US" sz="2000" dirty="0">
                <a:solidFill>
                  <a:schemeClr val="bg1"/>
                </a:solidFill>
                <a:hlinkClick r:id="rId3"/>
              </a:rPr>
              <a:t>://vimeo.com/188309705</a:t>
            </a:r>
            <a:endParaRPr lang="en-US" sz="2000" dirty="0">
              <a:solidFill>
                <a:schemeClr val="bg1"/>
              </a:solidFill>
            </a:endParaRPr>
          </a:p>
        </p:txBody>
      </p:sp>
    </p:spTree>
    <p:extLst>
      <p:ext uri="{BB962C8B-B14F-4D97-AF65-F5344CB8AC3E}">
        <p14:creationId xmlns:p14="http://schemas.microsoft.com/office/powerpoint/2010/main" val="365005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75636"/>
          <a:stretch/>
        </p:blipFill>
        <p:spPr>
          <a:xfrm>
            <a:off x="1464098" y="673102"/>
            <a:ext cx="6215804" cy="927098"/>
          </a:xfrm>
          <a:prstGeom prst="rect">
            <a:avLst/>
          </a:prstGeom>
        </p:spPr>
      </p:pic>
      <p:pic>
        <p:nvPicPr>
          <p:cNvPr id="2" name="Picture 1"/>
          <p:cNvPicPr>
            <a:picLocks noChangeAspect="1"/>
          </p:cNvPicPr>
          <p:nvPr/>
        </p:nvPicPr>
        <p:blipFill rotWithShape="1">
          <a:blip r:embed="rId4"/>
          <a:srcRect b="45092"/>
          <a:stretch/>
        </p:blipFill>
        <p:spPr>
          <a:xfrm>
            <a:off x="4451968" y="1600200"/>
            <a:ext cx="4054793" cy="3227425"/>
          </a:xfrm>
          <a:prstGeom prst="rect">
            <a:avLst/>
          </a:prstGeom>
        </p:spPr>
      </p:pic>
      <p:pic>
        <p:nvPicPr>
          <p:cNvPr id="4" name="Picture 3"/>
          <p:cNvPicPr>
            <a:picLocks noChangeAspect="1"/>
          </p:cNvPicPr>
          <p:nvPr/>
        </p:nvPicPr>
        <p:blipFill rotWithShape="1">
          <a:blip r:embed="rId5"/>
          <a:srcRect t="61401"/>
          <a:stretch/>
        </p:blipFill>
        <p:spPr>
          <a:xfrm>
            <a:off x="519254" y="1600199"/>
            <a:ext cx="3934762" cy="2200157"/>
          </a:xfrm>
          <a:prstGeom prst="rect">
            <a:avLst/>
          </a:prstGeom>
        </p:spPr>
      </p:pic>
    </p:spTree>
    <p:extLst>
      <p:ext uri="{BB962C8B-B14F-4D97-AF65-F5344CB8AC3E}">
        <p14:creationId xmlns:p14="http://schemas.microsoft.com/office/powerpoint/2010/main" val="15430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137</Words>
  <Application>Microsoft Office PowerPoint</Application>
  <PresentationFormat>On-screen Show (4:3)</PresentationFormat>
  <Paragraphs>19</Paragraphs>
  <Slides>5</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5</vt:i4>
      </vt:variant>
    </vt:vector>
  </HeadingPairs>
  <TitlesOfParts>
    <vt:vector size="11" baseType="lpstr">
      <vt:lpstr>Arial</vt:lpstr>
      <vt:lpstr>Calibri</vt:lpstr>
      <vt:lpstr>Helvetica Neue</vt:lpstr>
      <vt:lpstr>1_Office Theme</vt:lpstr>
      <vt:lpstr>2_Office Theme</vt:lpstr>
      <vt:lpstr>Office Theme</vt:lpstr>
      <vt:lpstr>PowerPoint Presentation</vt:lpstr>
      <vt:lpstr>End Homelessness by Increasing Access to and Availability of Affordable Housing</vt:lpstr>
      <vt:lpstr>End Homelessness by Increasing Access to and Availability of Affordable Housing</vt:lpstr>
      <vt:lpstr>End Homelessness by Increasing Access to and Availability of Affordable Housing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Darrell Stanley</dc:creator>
  <cp:lastModifiedBy>Darrell Stanley</cp:lastModifiedBy>
  <cp:revision>16</cp:revision>
  <dcterms:created xsi:type="dcterms:W3CDTF">2017-05-25T19:49:42Z</dcterms:created>
  <dcterms:modified xsi:type="dcterms:W3CDTF">2017-06-05T14:11:25Z</dcterms:modified>
</cp:coreProperties>
</file>